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78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57" r:id="rId10"/>
    <p:sldId id="256" r:id="rId11"/>
    <p:sldId id="258" r:id="rId12"/>
    <p:sldId id="259" r:id="rId13"/>
    <p:sldId id="3476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9" d="100"/>
          <a:sy n="69" d="100"/>
        </p:scale>
        <p:origin x="5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C4FE-8FC8-F7FB-1E7E-BBD6BF486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74D5E5-1618-4637-5FFD-F219CA9BA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1419-9976-A823-B5DE-2CFE0D01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7AD4F-4AFA-AAD4-40C7-884619C6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C5499-DBE2-5506-9F93-BAD5A109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5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1A0F-8AC8-A35F-7939-00766057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B8F18-2C99-894E-8F1F-C9DA6654B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E49D2-768B-370C-BB11-8DA771416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6B5A6-34AA-0FA9-94FC-72B6BE91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E0152-A726-1012-4B0E-796A9E39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9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58023A-7506-9227-EC8D-99718BDF6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39D13-E569-8338-91D9-8D0961B51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B2DF0-9D40-6825-D32C-ECD3CFDD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804ED-6124-F2C8-81DD-DFBDC127E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67196-5794-ECBE-7F7B-838511BA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5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9C03-32B8-46BF-9C2C-0901F142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46A3F-E771-CAF8-E97B-61A9512F2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B94A4-AA47-0F50-4DE2-25E55AB63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5E24F-760D-4675-F0F9-C74F6827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5356A-0745-AB8A-F63E-2B318C11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6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A889-5001-4DF7-233D-0265622E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E98C-4449-AF8B-56F1-810CDB5F0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9C2C4-2D9D-CCDF-D1C3-4A9FE62C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240AF-FA8F-E4C7-F3C1-D123E491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F2B58-9AEA-33FE-9D0B-75522CAD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8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EA08-9503-4636-D351-E0F0F086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EA140-4434-E3F0-CB09-96CB538B6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F76B2-4D9D-F0FB-A1F4-3364C0A60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2CF08-C489-6DBC-0CEB-D0C4037ED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917AC-8FBF-A00E-4F58-154B5343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16FC1-224A-7BAB-4C93-19D197CA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77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67A6C-0413-3464-53AC-46E1276E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EA9B8-A945-52A6-535C-DBF2AD86C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409B5-C59C-15C1-EB04-4BEDC1B6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A4EF7-17AC-1D7F-A60F-0AD8D43B9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71736-10D1-13D8-9532-AFC16EECF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BAFC0B-EC57-8A84-C07C-7BE05538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573B62-E92B-970B-2CAF-D6800D0A4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4F455A-AD92-34B1-03B4-426BA849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4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DD51-AB61-A223-9BE7-7870CAED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C5B6C-4185-3DB5-4EBF-AED1CA65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6FC98-C576-DD4C-A982-32FF60AF3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C2DCF-45EE-9B31-384B-82C721BE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7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581A9-3B22-D606-693B-5CF6A02E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BA1C7-CA52-5450-6DE2-0BBE391A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6FB01-BDE1-2C2E-A8D6-AC63D551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1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CE6C-C0FA-2735-A9BD-F5293110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171F-81A2-BD75-D2E5-97CC61A5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FCC59-F9F1-0350-0D72-C158D5EBB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5BA32-E75E-49FE-80B2-39F838AE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7D7F8-971D-B0AB-65E6-681211EE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76D5C-CD50-B2B8-EAF5-F20F0EE1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6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3792-7891-AC15-191E-F92992F8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6D235-EE6A-19C2-2DF3-28B6214A4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A1099-1B6C-1691-5AD6-49F44EA6D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7171B-5BDB-29B9-9039-AC84C38D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8F3C1-00D6-95D5-C9C8-BFA02D3C4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E1907-D9E9-2677-99C4-6B9B8EF4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1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05E8B-59B9-7402-7609-1F32D0E4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C3FE8-2F6D-DBE0-6B1F-04B34B00E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DDD9E-DAAA-1DF6-106E-6547DC8D2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01466-719F-4A61-9728-80B15AA96111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90AD8-CAC5-EEE0-2769-D78AA4DAD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505C1-921B-B293-4513-018F72F8F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523D2-0CBC-4565-AA10-3580256B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60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7AACB-D8BF-F82D-E265-EE1A53993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32" t="35261" r="2941" b="31049"/>
          <a:stretch/>
        </p:blipFill>
        <p:spPr>
          <a:xfrm>
            <a:off x="1363784" y="2815523"/>
            <a:ext cx="8605445" cy="3803511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D3BAEB-B8FA-A41D-FB5E-0F349C0F5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2" y="203449"/>
            <a:ext cx="1933473" cy="2274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4C1618-EB56-72FC-222A-287A5AA30877}"/>
              </a:ext>
            </a:extLst>
          </p:cNvPr>
          <p:cNvSpPr txBox="1"/>
          <p:nvPr/>
        </p:nvSpPr>
        <p:spPr>
          <a:xfrm>
            <a:off x="2855856" y="273129"/>
            <a:ext cx="7416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How much can I take before the load is too great?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BCAB4-0C2C-D6D8-AFBA-81A067C32BA5}"/>
              </a:ext>
            </a:extLst>
          </p:cNvPr>
          <p:cNvSpPr txBox="1"/>
          <p:nvPr/>
        </p:nvSpPr>
        <p:spPr>
          <a:xfrm>
            <a:off x="3104485" y="818907"/>
            <a:ext cx="5855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We can see in the ELI if you can handle the load or if you are in the danger zone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8674E3-CCF5-6156-C2A5-166983E53EA8}"/>
              </a:ext>
            </a:extLst>
          </p:cNvPr>
          <p:cNvSpPr/>
          <p:nvPr/>
        </p:nvSpPr>
        <p:spPr>
          <a:xfrm>
            <a:off x="3294529" y="1640541"/>
            <a:ext cx="1667436" cy="4099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9D17F-414F-854F-7459-56F9011E93DE}"/>
              </a:ext>
            </a:extLst>
          </p:cNvPr>
          <p:cNvSpPr/>
          <p:nvPr/>
        </p:nvSpPr>
        <p:spPr>
          <a:xfrm>
            <a:off x="4961965" y="1638848"/>
            <a:ext cx="1599612" cy="4099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0F8371-14CB-28FD-6439-34F9CA4A7E36}"/>
              </a:ext>
            </a:extLst>
          </p:cNvPr>
          <p:cNvSpPr/>
          <p:nvPr/>
        </p:nvSpPr>
        <p:spPr>
          <a:xfrm>
            <a:off x="6493753" y="1638848"/>
            <a:ext cx="1667436" cy="4099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1FEC94-0B81-E665-A834-9C11957F9156}"/>
              </a:ext>
            </a:extLst>
          </p:cNvPr>
          <p:cNvSpPr txBox="1"/>
          <p:nvPr/>
        </p:nvSpPr>
        <p:spPr>
          <a:xfrm>
            <a:off x="3536936" y="220477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Normal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4EBFA-EC1A-259F-8705-F522B773EE12}"/>
              </a:ext>
            </a:extLst>
          </p:cNvPr>
          <p:cNvSpPr txBox="1"/>
          <p:nvPr/>
        </p:nvSpPr>
        <p:spPr>
          <a:xfrm>
            <a:off x="5066359" y="2204770"/>
            <a:ext cx="104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Stressed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52E9B-0A10-F220-5716-40DFE0F8C272}"/>
              </a:ext>
            </a:extLst>
          </p:cNvPr>
          <p:cNvSpPr txBox="1"/>
          <p:nvPr/>
        </p:nvSpPr>
        <p:spPr>
          <a:xfrm>
            <a:off x="6638211" y="2198605"/>
            <a:ext cx="139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Danger Zone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B6E3A93-3478-17D5-25E1-BC62AE9C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©2024 HeartQuest Global, LLC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0340F-2A2F-53C2-1D87-1EF0BAF8221A}"/>
              </a:ext>
            </a:extLst>
          </p:cNvPr>
          <p:cNvSpPr txBox="1"/>
          <p:nvPr/>
        </p:nvSpPr>
        <p:spPr>
          <a:xfrm>
            <a:off x="1414043" y="632900"/>
            <a:ext cx="780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ELI</a:t>
            </a:r>
          </a:p>
        </p:txBody>
      </p:sp>
    </p:spTree>
    <p:extLst>
      <p:ext uri="{BB962C8B-B14F-4D97-AF65-F5344CB8AC3E}">
        <p14:creationId xmlns:p14="http://schemas.microsoft.com/office/powerpoint/2010/main" val="152708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0900E-07EB-76EE-DBAE-54C15221130D}"/>
              </a:ext>
            </a:extLst>
          </p:cNvPr>
          <p:cNvSpPr txBox="1"/>
          <p:nvPr/>
        </p:nvSpPr>
        <p:spPr>
          <a:xfrm>
            <a:off x="3326674" y="1268729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Why ELI Exists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We needed </a:t>
            </a:r>
            <a:r>
              <a:rPr lang="en-US" b="1" dirty="0">
                <a:solidFill>
                  <a:schemeClr val="bg1"/>
                </a:solidFill>
              </a:rPr>
              <a:t>one emotional-load number</a:t>
            </a:r>
            <a:r>
              <a:rPr lang="en-US" dirty="0">
                <a:solidFill>
                  <a:schemeClr val="bg1"/>
                </a:solidFill>
              </a:rPr>
              <a:t> that integrates: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subjective emotional stress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objective physiological stress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CNS dysregulation (VLF%)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polyvagal freeze-state override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HQP gives us </a:t>
            </a:r>
            <a:r>
              <a:rPr lang="en-US" b="1" dirty="0">
                <a:solidFill>
                  <a:schemeClr val="bg1"/>
                </a:solidFill>
              </a:rPr>
              <a:t>part</a:t>
            </a:r>
            <a:r>
              <a:rPr lang="en-US" dirty="0">
                <a:solidFill>
                  <a:schemeClr val="bg1"/>
                </a:solidFill>
              </a:rPr>
              <a:t> of this picture (VLF%, Stress Index, Polyvagal flags).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stress questionnaire</a:t>
            </a:r>
            <a:r>
              <a:rPr lang="en-US" dirty="0">
                <a:solidFill>
                  <a:schemeClr val="bg1"/>
                </a:solidFill>
              </a:rPr>
              <a:t> adds the </a:t>
            </a:r>
            <a:r>
              <a:rPr lang="en-US" b="1" dirty="0">
                <a:solidFill>
                  <a:schemeClr val="bg1"/>
                </a:solidFill>
              </a:rPr>
              <a:t>psychological component</a:t>
            </a:r>
            <a:r>
              <a:rPr lang="en-US" dirty="0">
                <a:solidFill>
                  <a:schemeClr val="bg1"/>
                </a:solidFill>
              </a:rPr>
              <a:t> that HRV alone cannot see.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ELI is the </a:t>
            </a:r>
            <a:r>
              <a:rPr lang="en-US" b="1" dirty="0">
                <a:solidFill>
                  <a:schemeClr val="bg1"/>
                </a:solidFill>
              </a:rPr>
              <a:t>first unified metric</a:t>
            </a:r>
            <a:r>
              <a:rPr lang="en-US" dirty="0">
                <a:solidFill>
                  <a:schemeClr val="bg1"/>
                </a:solidFill>
              </a:rPr>
              <a:t> blending </a:t>
            </a:r>
            <a:r>
              <a:rPr lang="en-US" i="1" dirty="0">
                <a:solidFill>
                  <a:schemeClr val="bg1"/>
                </a:solidFill>
              </a:rPr>
              <a:t>HRV + psychology + polyvagal logic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D67CC-BCD8-FDAB-BCB0-F8CCE0075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29"/>
            <a:ext cx="3314281" cy="2692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EC47C7-E623-B458-3B14-6F4A163E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674" y="1190351"/>
            <a:ext cx="2380162" cy="324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4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3D030D-0F5F-46B9-F0C9-12956209799C}"/>
              </a:ext>
            </a:extLst>
          </p:cNvPr>
          <p:cNvSpPr txBox="1"/>
          <p:nvPr/>
        </p:nvSpPr>
        <p:spPr>
          <a:xfrm>
            <a:off x="1480457" y="2621281"/>
            <a:ext cx="75242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The ELI Formula (No Decimals)</a:t>
            </a:r>
          </a:p>
          <a:p>
            <a:pPr>
              <a:buNone/>
            </a:pPr>
            <a:r>
              <a:rPr lang="en-US" b="1" dirty="0"/>
              <a:t>**ELI = (Questionnaire Stress × 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(VLF% × 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(HRV Stress Index × 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Freeze Bonus (10 or 0)**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This is mathematically identical to your weighted version using decimals —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numbers are simply scaled to whole-number weights.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E2D0E-073A-1A56-E673-91247562D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20" y="60960"/>
            <a:ext cx="2410195" cy="44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0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E2478-AE2F-D478-1319-2110F0633399}"/>
              </a:ext>
            </a:extLst>
          </p:cNvPr>
          <p:cNvSpPr txBox="1"/>
          <p:nvPr/>
        </p:nvSpPr>
        <p:spPr>
          <a:xfrm>
            <a:off x="2011679" y="132158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Why These Weights?</a:t>
            </a:r>
          </a:p>
          <a:p>
            <a:pPr>
              <a:buNone/>
            </a:pPr>
            <a:r>
              <a:rPr lang="en-US" b="1" dirty="0"/>
              <a:t>A. Subjective Stress Questionnaire (weight = 4)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This represents the </a:t>
            </a:r>
            <a:r>
              <a:rPr lang="en-US" b="1" dirty="0">
                <a:solidFill>
                  <a:schemeClr val="bg1"/>
                </a:solidFill>
              </a:rPr>
              <a:t>psychological load</a:t>
            </a:r>
            <a:r>
              <a:rPr lang="en-US" dirty="0">
                <a:solidFill>
                  <a:schemeClr val="bg1"/>
                </a:solidFill>
              </a:rPr>
              <a:t> — the emotional story the patient is living in.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It is weighted highest because: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emotional experiences strongly influence HRV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psychological overwhelm increases VLF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clinicians insisted the </a:t>
            </a:r>
            <a:r>
              <a:rPr lang="en-US" i="1" dirty="0">
                <a:solidFill>
                  <a:schemeClr val="bg1"/>
                </a:solidFill>
              </a:rPr>
              <a:t>subjective</a:t>
            </a:r>
            <a:r>
              <a:rPr lang="en-US" dirty="0">
                <a:solidFill>
                  <a:schemeClr val="bg1"/>
                </a:solidFill>
              </a:rPr>
              <a:t> component must matter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🔹 </a:t>
            </a:r>
            <a:r>
              <a:rPr lang="en-US" b="1" dirty="0">
                <a:solidFill>
                  <a:schemeClr val="bg1"/>
                </a:solidFill>
              </a:rPr>
              <a:t>Reason for HQP:</a:t>
            </a:r>
            <a:r>
              <a:rPr lang="en-US" dirty="0">
                <a:solidFill>
                  <a:schemeClr val="bg1"/>
                </a:solidFill>
              </a:rPr>
              <a:t> HRV alone cannot detect emotional trauma, life events, conflict, worry, and rumination.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questionnaire fills this gap.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E67ED-CCE7-5A22-CC0B-012A95D38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56" y="1777365"/>
            <a:ext cx="2857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8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DAB6C1-BBC4-0704-2F2A-CB169FCA894E}"/>
              </a:ext>
            </a:extLst>
          </p:cNvPr>
          <p:cNvSpPr txBox="1"/>
          <p:nvPr/>
        </p:nvSpPr>
        <p:spPr>
          <a:xfrm>
            <a:off x="2241379" y="242360"/>
            <a:ext cx="664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HeartQuest Professional-Stress Index Questionnaire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9388-81E4-51DD-CED6-93267702B1E6}"/>
              </a:ext>
            </a:extLst>
          </p:cNvPr>
          <p:cNvSpPr txBox="1"/>
          <p:nvPr/>
        </p:nvSpPr>
        <p:spPr>
          <a:xfrm>
            <a:off x="1994251" y="752940"/>
            <a:ext cx="671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Instructions: Rate each statement from 0 (never) to 4 (Almost Always)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17EB6-AB25-D7FB-C380-1534AA60272C}"/>
              </a:ext>
            </a:extLst>
          </p:cNvPr>
          <p:cNvSpPr txBox="1"/>
          <p:nvPr/>
        </p:nvSpPr>
        <p:spPr>
          <a:xfrm>
            <a:off x="838656" y="1338404"/>
            <a:ext cx="401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I often feel Tense, restless, or on edge.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73C6E-F9E3-E2F7-95AE-087FD1476D85}"/>
              </a:ext>
            </a:extLst>
          </p:cNvPr>
          <p:cNvSpPr/>
          <p:nvPr/>
        </p:nvSpPr>
        <p:spPr>
          <a:xfrm>
            <a:off x="7343336" y="1368619"/>
            <a:ext cx="109728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96A58-96CC-DDBA-9AC4-EE655BE4FA18}"/>
              </a:ext>
            </a:extLst>
          </p:cNvPr>
          <p:cNvSpPr txBox="1"/>
          <p:nvPr/>
        </p:nvSpPr>
        <p:spPr>
          <a:xfrm>
            <a:off x="838656" y="1853739"/>
            <a:ext cx="520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My mind Races or I find it hard to relax even at rest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6B215-547C-560B-A344-7979053AF9EE}"/>
              </a:ext>
            </a:extLst>
          </p:cNvPr>
          <p:cNvSpPr/>
          <p:nvPr/>
        </p:nvSpPr>
        <p:spPr>
          <a:xfrm>
            <a:off x="7343336" y="1845407"/>
            <a:ext cx="109728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B5AA6-549C-B269-F51A-6325154D6EA0}"/>
              </a:ext>
            </a:extLst>
          </p:cNvPr>
          <p:cNvSpPr txBox="1"/>
          <p:nvPr/>
        </p:nvSpPr>
        <p:spPr>
          <a:xfrm>
            <a:off x="838656" y="2328201"/>
            <a:ext cx="4958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I notice tightness in my neck, shoulders, or chest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81F312-A63D-F033-D644-8C9592CAA603}"/>
              </a:ext>
            </a:extLst>
          </p:cNvPr>
          <p:cNvSpPr/>
          <p:nvPr/>
        </p:nvSpPr>
        <p:spPr>
          <a:xfrm>
            <a:off x="7343336" y="2322195"/>
            <a:ext cx="109728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9F04E-8608-54DC-29DC-04B83253C4DC}"/>
              </a:ext>
            </a:extLst>
          </p:cNvPr>
          <p:cNvSpPr txBox="1"/>
          <p:nvPr/>
        </p:nvSpPr>
        <p:spPr>
          <a:xfrm>
            <a:off x="838656" y="2797818"/>
            <a:ext cx="612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 I experience sudden fatigue or energy crashes during the day.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BA5023-0C65-87D3-F95E-72A70C203B64}"/>
              </a:ext>
            </a:extLst>
          </p:cNvPr>
          <p:cNvSpPr/>
          <p:nvPr/>
        </p:nvSpPr>
        <p:spPr>
          <a:xfrm>
            <a:off x="7371472" y="2797818"/>
            <a:ext cx="109728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62133-A836-CBEF-EA30-3DCE9E562469}"/>
              </a:ext>
            </a:extLst>
          </p:cNvPr>
          <p:cNvSpPr txBox="1"/>
          <p:nvPr/>
        </p:nvSpPr>
        <p:spPr>
          <a:xfrm>
            <a:off x="838656" y="3267435"/>
            <a:ext cx="502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 I have difficulty sleeping or wake up unrefreshed.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7C51A-6480-8094-13BA-153437216F68}"/>
              </a:ext>
            </a:extLst>
          </p:cNvPr>
          <p:cNvSpPr/>
          <p:nvPr/>
        </p:nvSpPr>
        <p:spPr>
          <a:xfrm>
            <a:off x="7371472" y="3274606"/>
            <a:ext cx="109728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E97722-753A-BC55-E23F-C5F0F1DA7D34}"/>
              </a:ext>
            </a:extLst>
          </p:cNvPr>
          <p:cNvSpPr txBox="1"/>
          <p:nvPr/>
        </p:nvSpPr>
        <p:spPr>
          <a:xfrm>
            <a:off x="838656" y="3729699"/>
            <a:ext cx="586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 I crave sugar, caffeine, or stimulants when under pressure.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EC6DF0-0D75-DB5D-4BB0-4029E72F4C5B}"/>
              </a:ext>
            </a:extLst>
          </p:cNvPr>
          <p:cNvSpPr/>
          <p:nvPr/>
        </p:nvSpPr>
        <p:spPr>
          <a:xfrm>
            <a:off x="7385540" y="3777382"/>
            <a:ext cx="109728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B6E43D-FF8D-9901-4ADA-7C1D0D26A6CF}"/>
              </a:ext>
            </a:extLst>
          </p:cNvPr>
          <p:cNvSpPr txBox="1"/>
          <p:nvPr/>
        </p:nvSpPr>
        <p:spPr>
          <a:xfrm>
            <a:off x="838656" y="4191963"/>
            <a:ext cx="469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7. I overreact emotionally or feel easily irritated.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7B5581-F82E-2291-DBD4-9FD71366BD56}"/>
              </a:ext>
            </a:extLst>
          </p:cNvPr>
          <p:cNvSpPr/>
          <p:nvPr/>
        </p:nvSpPr>
        <p:spPr>
          <a:xfrm>
            <a:off x="7385540" y="4280158"/>
            <a:ext cx="109728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8C9ECC-4F6E-10F9-926C-37048897A44D}"/>
              </a:ext>
            </a:extLst>
          </p:cNvPr>
          <p:cNvSpPr txBox="1"/>
          <p:nvPr/>
        </p:nvSpPr>
        <p:spPr>
          <a:xfrm>
            <a:off x="802812" y="4654227"/>
            <a:ext cx="615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8. I have trouble focusing or remembering things when stressed.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C485AC-BCC4-7271-47A7-502F0D6E0B3D}"/>
              </a:ext>
            </a:extLst>
          </p:cNvPr>
          <p:cNvSpPr/>
          <p:nvPr/>
        </p:nvSpPr>
        <p:spPr>
          <a:xfrm>
            <a:off x="7357404" y="4796650"/>
            <a:ext cx="109728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B41CC-D0CE-4F47-FD38-CF7103AF45FD}"/>
              </a:ext>
            </a:extLst>
          </p:cNvPr>
          <p:cNvSpPr txBox="1"/>
          <p:nvPr/>
        </p:nvSpPr>
        <p:spPr>
          <a:xfrm>
            <a:off x="838656" y="5134708"/>
            <a:ext cx="545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9. I feel detached, numb, or ‘frozen’ when overwelmed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560F39-1385-BE78-A2EA-D02DEB201240}"/>
              </a:ext>
            </a:extLst>
          </p:cNvPr>
          <p:cNvSpPr/>
          <p:nvPr/>
        </p:nvSpPr>
        <p:spPr>
          <a:xfrm>
            <a:off x="7343336" y="5272273"/>
            <a:ext cx="109728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5BD7A-D4E9-3C82-EC23-FB7F5FC86F4E}"/>
              </a:ext>
            </a:extLst>
          </p:cNvPr>
          <p:cNvSpPr txBox="1"/>
          <p:nvPr/>
        </p:nvSpPr>
        <p:spPr>
          <a:xfrm>
            <a:off x="802812" y="5658730"/>
            <a:ext cx="586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10. My heart feels like it races, skips, or pounds under stress.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88C8AD-7132-F67C-8FE4-F4943F3FE910}"/>
              </a:ext>
            </a:extLst>
          </p:cNvPr>
          <p:cNvSpPr/>
          <p:nvPr/>
        </p:nvSpPr>
        <p:spPr>
          <a:xfrm>
            <a:off x="7357404" y="5791355"/>
            <a:ext cx="109728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616BFA-C37D-7426-3F83-F3C75104EFFB}"/>
              </a:ext>
            </a:extLst>
          </p:cNvPr>
          <p:cNvSpPr txBox="1"/>
          <p:nvPr/>
        </p:nvSpPr>
        <p:spPr>
          <a:xfrm>
            <a:off x="1420837" y="6274191"/>
            <a:ext cx="250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 Score: _______/ 40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E88C8E-DD10-69EF-7895-9723E40F99A2}"/>
              </a:ext>
            </a:extLst>
          </p:cNvPr>
          <p:cNvSpPr txBox="1"/>
          <p:nvPr/>
        </p:nvSpPr>
        <p:spPr>
          <a:xfrm>
            <a:off x="8704614" y="1338404"/>
            <a:ext cx="319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Rate each item from 0-4 based on your experience over the last  14 days.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C5F341-0AED-F344-48CC-A0F8DD63A92B}"/>
              </a:ext>
            </a:extLst>
          </p:cNvPr>
          <p:cNvSpPr txBox="1"/>
          <p:nvPr/>
        </p:nvSpPr>
        <p:spPr>
          <a:xfrm>
            <a:off x="8887494" y="2322195"/>
            <a:ext cx="1772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0=Never</a:t>
            </a:r>
          </a:p>
          <a:p>
            <a:r>
              <a:rPr lang="en-US" dirty="0">
                <a:solidFill>
                  <a:schemeClr val="bg1"/>
                </a:solidFill>
              </a:rPr>
              <a:t>1=Rarely</a:t>
            </a:r>
          </a:p>
          <a:p>
            <a:r>
              <a:rPr lang="en-US" dirty="0">
                <a:solidFill>
                  <a:schemeClr val="bg1"/>
                </a:solidFill>
              </a:rPr>
              <a:t>2=Sometimes</a:t>
            </a:r>
          </a:p>
          <a:p>
            <a:r>
              <a:rPr lang="en-US" dirty="0">
                <a:solidFill>
                  <a:schemeClr val="bg1"/>
                </a:solidFill>
              </a:rPr>
              <a:t>3=Often</a:t>
            </a:r>
          </a:p>
          <a:p>
            <a:r>
              <a:rPr lang="en-US" dirty="0">
                <a:solidFill>
                  <a:schemeClr val="bg1"/>
                </a:solidFill>
              </a:rPr>
              <a:t>4=Almost Always</a:t>
            </a:r>
          </a:p>
        </p:txBody>
      </p:sp>
    </p:spTree>
    <p:extLst>
      <p:ext uri="{BB962C8B-B14F-4D97-AF65-F5344CB8AC3E}">
        <p14:creationId xmlns:p14="http://schemas.microsoft.com/office/powerpoint/2010/main" val="413870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1AFDD3-7C26-8066-5611-671F1F332384}"/>
              </a:ext>
            </a:extLst>
          </p:cNvPr>
          <p:cNvSpPr txBox="1"/>
          <p:nvPr/>
        </p:nvSpPr>
        <p:spPr>
          <a:xfrm>
            <a:off x="1149532" y="3429000"/>
            <a:ext cx="84473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VLF% — From HQP HRV (weight = 3)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VLF is the </a:t>
            </a:r>
            <a:r>
              <a:rPr lang="en-US" b="1" dirty="0">
                <a:solidFill>
                  <a:schemeClr val="bg1"/>
                </a:solidFill>
              </a:rPr>
              <a:t>strongest HRV correlate of emotional dysregulation</a:t>
            </a:r>
            <a:r>
              <a:rPr lang="en-US" dirty="0">
                <a:solidFill>
                  <a:schemeClr val="bg1"/>
                </a:solidFill>
              </a:rPr>
              <a:t>, chronic stress physiology, and CNS load.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High VLF indicates: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emotional overload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traumatic imprints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dysregulated limbic/autonomic circuitry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🔹 </a:t>
            </a:r>
            <a:r>
              <a:rPr lang="en-US" b="1" dirty="0">
                <a:solidFill>
                  <a:schemeClr val="bg1"/>
                </a:solidFill>
              </a:rPr>
              <a:t>Reason for HQP:</a:t>
            </a:r>
            <a:r>
              <a:rPr lang="en-US" dirty="0">
                <a:solidFill>
                  <a:schemeClr val="bg1"/>
                </a:solidFill>
              </a:rPr>
              <a:t> VLF is reliably elevated in almost all emotional disorders.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Therefore, it gets the second-highest weight.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D30FD-66D2-8AF2-8971-85C78510A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92" y="416957"/>
            <a:ext cx="4027851" cy="241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5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08B243-F1B9-39AA-9690-481395071845}"/>
              </a:ext>
            </a:extLst>
          </p:cNvPr>
          <p:cNvSpPr txBox="1"/>
          <p:nvPr/>
        </p:nvSpPr>
        <p:spPr>
          <a:xfrm>
            <a:off x="766355" y="2830286"/>
            <a:ext cx="97100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FF00"/>
                </a:solidFill>
              </a:rPr>
              <a:t>HRV Stress Index (weight = 2)</a:t>
            </a:r>
          </a:p>
          <a:p>
            <a:pPr>
              <a:buNone/>
            </a:pPr>
            <a:r>
              <a:rPr lang="en-US" dirty="0"/>
              <a:t>⚠️ </a:t>
            </a:r>
            <a:r>
              <a:rPr lang="en-US" b="1" dirty="0"/>
              <a:t>Differentiate clearly: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HRV Stress Index = HQP objective autonomic stress metric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Stress Questionnaire = subjective psychological stress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HRV Stress Index captures: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sympathetic activation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adrenal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autonomic strain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blood pressure variability feedback</a:t>
            </a:r>
          </a:p>
          <a:p>
            <a:pPr>
              <a:buNone/>
            </a:pPr>
            <a:r>
              <a:rPr lang="en-US" dirty="0"/>
              <a:t>🔹 </a:t>
            </a:r>
            <a:r>
              <a:rPr lang="en-US" b="1" dirty="0"/>
              <a:t>Reason for HQP:</a:t>
            </a:r>
            <a:r>
              <a:rPr lang="en-US" dirty="0"/>
              <a:t> This is the </a:t>
            </a:r>
            <a:r>
              <a:rPr lang="en-US" b="1" dirty="0"/>
              <a:t>objective</a:t>
            </a:r>
            <a:r>
              <a:rPr lang="en-US" dirty="0"/>
              <a:t> stress measure and balances the subjective questionnaire.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83E0F-5ACE-7387-1446-85FAE9309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12" y="-110258"/>
            <a:ext cx="2411342" cy="361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2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F2E894-6B49-607D-04A5-7AAFEA2A9862}"/>
              </a:ext>
            </a:extLst>
          </p:cNvPr>
          <p:cNvSpPr txBox="1"/>
          <p:nvPr/>
        </p:nvSpPr>
        <p:spPr>
          <a:xfrm>
            <a:off x="1297576" y="2612572"/>
            <a:ext cx="852569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Freeze Rule — Polyvagal Red Zone (weight = 10 points)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Freeze requires: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Parasympathetic Activity = Red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Energy Index = Red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Polyvagal Freeze Marker = Red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If all </a:t>
            </a:r>
            <a:r>
              <a:rPr lang="en-US" b="1" dirty="0">
                <a:solidFill>
                  <a:schemeClr val="bg1"/>
                </a:solidFill>
              </a:rPr>
              <a:t>three</a:t>
            </a:r>
            <a:r>
              <a:rPr lang="en-US" dirty="0">
                <a:solidFill>
                  <a:schemeClr val="bg1"/>
                </a:solidFill>
              </a:rPr>
              <a:t> are red: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➡️ </a:t>
            </a:r>
            <a:r>
              <a:rPr lang="en-US" b="1" dirty="0">
                <a:solidFill>
                  <a:schemeClr val="bg1"/>
                </a:solidFill>
              </a:rPr>
              <a:t>Add +10 points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If the freeze criteria are NOT met: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➡️ </a:t>
            </a:r>
            <a:r>
              <a:rPr lang="en-US" b="1" dirty="0">
                <a:solidFill>
                  <a:schemeClr val="bg1"/>
                </a:solidFill>
              </a:rPr>
              <a:t>Add 0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🔹 </a:t>
            </a:r>
            <a:r>
              <a:rPr lang="en-US" b="1" dirty="0">
                <a:solidFill>
                  <a:schemeClr val="bg1"/>
                </a:solidFill>
              </a:rPr>
              <a:t>Why used: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Freeze is clinically significant and represents a </a:t>
            </a:r>
            <a:r>
              <a:rPr lang="en-US" b="1" dirty="0">
                <a:solidFill>
                  <a:schemeClr val="bg1"/>
                </a:solidFill>
              </a:rPr>
              <a:t>severe emotional-autonomic shutdown</a:t>
            </a:r>
            <a:r>
              <a:rPr lang="en-US" dirty="0">
                <a:solidFill>
                  <a:schemeClr val="bg1"/>
                </a:solidFill>
              </a:rPr>
              <a:t> that must elevate ELI regardless of numerical weights.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0294D-FCFE-3EDA-F928-3E5FD49C9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01" y="261256"/>
            <a:ext cx="2567214" cy="23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27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6A2C89-6585-65AE-BF54-BB26BB776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014194"/>
              </p:ext>
            </p:extLst>
          </p:nvPr>
        </p:nvGraphicFramePr>
        <p:xfrm>
          <a:off x="548639" y="1721825"/>
          <a:ext cx="10387149" cy="3131260"/>
        </p:xfrm>
        <a:graphic>
          <a:graphicData uri="http://schemas.openxmlformats.org/drawingml/2006/table">
            <a:tbl>
              <a:tblPr/>
              <a:tblGrid>
                <a:gridCol w="3462383">
                  <a:extLst>
                    <a:ext uri="{9D8B030D-6E8A-4147-A177-3AD203B41FA5}">
                      <a16:colId xmlns:a16="http://schemas.microsoft.com/office/drawing/2014/main" val="652365895"/>
                    </a:ext>
                  </a:extLst>
                </a:gridCol>
                <a:gridCol w="3462383">
                  <a:extLst>
                    <a:ext uri="{9D8B030D-6E8A-4147-A177-3AD203B41FA5}">
                      <a16:colId xmlns:a16="http://schemas.microsoft.com/office/drawing/2014/main" val="2578166914"/>
                    </a:ext>
                  </a:extLst>
                </a:gridCol>
                <a:gridCol w="3462383">
                  <a:extLst>
                    <a:ext uri="{9D8B030D-6E8A-4147-A177-3AD203B41FA5}">
                      <a16:colId xmlns:a16="http://schemas.microsoft.com/office/drawing/2014/main" val="392503356"/>
                    </a:ext>
                  </a:extLst>
                </a:gridCol>
              </a:tblGrid>
              <a:tr h="524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Parameter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Why included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869698"/>
                  </a:ext>
                </a:extLst>
              </a:tr>
              <a:tr h="917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Questionnaire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Subjective Stress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Psychological stress, emotional experience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098035"/>
                  </a:ext>
                </a:extLst>
              </a:tr>
              <a:tr h="524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HQP HRV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VLF%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Emotional dysregulation + CNS 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011933"/>
                  </a:ext>
                </a:extLst>
              </a:tr>
              <a:tr h="524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HQP HRV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Stress Index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Objective autonomic strain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495855"/>
                  </a:ext>
                </a:extLst>
              </a:tr>
              <a:tr h="524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HQP HRV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Polyvagal Freeze Rule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Severe shutdown / collapse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8952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A86A4F-13DE-B971-0376-C9A6E216AD4F}"/>
              </a:ext>
            </a:extLst>
          </p:cNvPr>
          <p:cNvSpPr txBox="1"/>
          <p:nvPr/>
        </p:nvSpPr>
        <p:spPr>
          <a:xfrm>
            <a:off x="2211977" y="536436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These components represent </a:t>
            </a:r>
            <a:r>
              <a:rPr lang="en-US" b="1" dirty="0">
                <a:solidFill>
                  <a:srgbClr val="FFC000"/>
                </a:solidFill>
              </a:rPr>
              <a:t>all layers of emotional burden</a:t>
            </a:r>
            <a:r>
              <a:rPr lang="en-US" dirty="0">
                <a:solidFill>
                  <a:srgbClr val="FFC000"/>
                </a:solidFill>
              </a:rPr>
              <a:t>: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💬 mind → ⚡ physiology → 🧠 CNS → 🛑 polyvagal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3E899-CCCD-FAAD-3845-E3542CE87D40}"/>
              </a:ext>
            </a:extLst>
          </p:cNvPr>
          <p:cNvSpPr txBox="1"/>
          <p:nvPr/>
        </p:nvSpPr>
        <p:spPr>
          <a:xfrm>
            <a:off x="2821578" y="26585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FF00"/>
                </a:solidFill>
              </a:rPr>
              <a:t>Deriving the Formula (The Logic Behind It)</a:t>
            </a:r>
          </a:p>
          <a:p>
            <a:pPr>
              <a:buNone/>
            </a:pPr>
            <a:r>
              <a:rPr lang="en-US" b="1" dirty="0">
                <a:solidFill>
                  <a:srgbClr val="FFFF00"/>
                </a:solidFill>
              </a:rPr>
              <a:t>Step 1 — Identify core contributors to emotional load</a:t>
            </a:r>
          </a:p>
          <a:p>
            <a:pPr>
              <a:buNone/>
            </a:pPr>
            <a:r>
              <a:rPr lang="en-US" dirty="0">
                <a:solidFill>
                  <a:srgbClr val="FFFF00"/>
                </a:solidFill>
              </a:rPr>
              <a:t>We selected the parameters that most consistently reflect emotional burden:</a:t>
            </a:r>
          </a:p>
        </p:txBody>
      </p:sp>
    </p:spTree>
    <p:extLst>
      <p:ext uri="{BB962C8B-B14F-4D97-AF65-F5344CB8AC3E}">
        <p14:creationId xmlns:p14="http://schemas.microsoft.com/office/powerpoint/2010/main" val="104456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CEEF1-58B8-5C10-EC31-38C34372F6F9}"/>
              </a:ext>
            </a:extLst>
          </p:cNvPr>
          <p:cNvSpPr txBox="1"/>
          <p:nvPr/>
        </p:nvSpPr>
        <p:spPr>
          <a:xfrm>
            <a:off x="1079864" y="940525"/>
            <a:ext cx="101846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FF00"/>
                </a:solidFill>
              </a:rPr>
              <a:t>Assign weights based on clinical importance</a:t>
            </a:r>
          </a:p>
          <a:p>
            <a:pPr>
              <a:buNone/>
            </a:pPr>
            <a:r>
              <a:rPr lang="en-US" dirty="0">
                <a:solidFill>
                  <a:srgbClr val="FFC000"/>
                </a:solidFill>
              </a:rPr>
              <a:t>Subjective &gt; VLF &gt; Stress Index &gt; Freeze Add-On.</a:t>
            </a:r>
          </a:p>
          <a:p>
            <a:pPr>
              <a:buNone/>
            </a:pPr>
            <a:r>
              <a:rPr lang="en-US" dirty="0">
                <a:solidFill>
                  <a:srgbClr val="FFC000"/>
                </a:solidFill>
              </a:rPr>
              <a:t>Original decimal weights: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Subjective stress: </a:t>
            </a:r>
            <a:r>
              <a:rPr lang="en-US" b="1" dirty="0">
                <a:solidFill>
                  <a:srgbClr val="FFC000"/>
                </a:solidFill>
              </a:rPr>
              <a:t>0.4</a:t>
            </a:r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VLF%: </a:t>
            </a:r>
            <a:r>
              <a:rPr lang="en-US" b="1" dirty="0">
                <a:solidFill>
                  <a:srgbClr val="FFC000"/>
                </a:solidFill>
              </a:rPr>
              <a:t>0.3</a:t>
            </a:r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Stress Index: </a:t>
            </a:r>
            <a:r>
              <a:rPr lang="en-US" b="1" dirty="0">
                <a:solidFill>
                  <a:srgbClr val="FFC000"/>
                </a:solidFill>
              </a:rPr>
              <a:t>0.2</a:t>
            </a:r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Freeze rule: </a:t>
            </a:r>
            <a:r>
              <a:rPr lang="en-US" b="1" dirty="0">
                <a:solidFill>
                  <a:srgbClr val="FFC000"/>
                </a:solidFill>
              </a:rPr>
              <a:t>0.1</a:t>
            </a:r>
            <a:endParaRPr lang="en-US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FFC000"/>
                </a:solidFill>
              </a:rPr>
              <a:t>Converted to whole numbers by multiplying everything ×10: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Subjective →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VLF →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Stress Index →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Freeze → 1 (→ scaled to +10 for visibility)</a:t>
            </a:r>
          </a:p>
        </p:txBody>
      </p:sp>
    </p:spTree>
    <p:extLst>
      <p:ext uri="{BB962C8B-B14F-4D97-AF65-F5344CB8AC3E}">
        <p14:creationId xmlns:p14="http://schemas.microsoft.com/office/powerpoint/2010/main" val="285539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805347-AC91-0967-2BA0-68A8399915A5}"/>
              </a:ext>
            </a:extLst>
          </p:cNvPr>
          <p:cNvSpPr txBox="1"/>
          <p:nvPr/>
        </p:nvSpPr>
        <p:spPr>
          <a:xfrm>
            <a:off x="1010194" y="418012"/>
            <a:ext cx="94749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Final Whole-Number Formula</a:t>
            </a: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ELI = QStress×4 + VLF×3 + HRVStress×2 + Freeze Bonus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This keeps ELI intuitive, avoids decimals, and allows the output to range cleanly from 1–100+.</a:t>
            </a:r>
          </a:p>
        </p:txBody>
      </p:sp>
    </p:spTree>
    <p:extLst>
      <p:ext uri="{BB962C8B-B14F-4D97-AF65-F5344CB8AC3E}">
        <p14:creationId xmlns:p14="http://schemas.microsoft.com/office/powerpoint/2010/main" val="343875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88844E-53FB-3EA0-EA81-EA34F45E3CD6}"/>
              </a:ext>
            </a:extLst>
          </p:cNvPr>
          <p:cNvSpPr txBox="1"/>
          <p:nvPr/>
        </p:nvSpPr>
        <p:spPr>
          <a:xfrm>
            <a:off x="870858" y="2274838"/>
            <a:ext cx="102586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FF00"/>
                </a:solidFill>
              </a:rPr>
              <a:t>What ELI Is — Explained From Scratch</a:t>
            </a:r>
          </a:p>
          <a:p>
            <a:pPr>
              <a:buNone/>
            </a:pPr>
            <a:r>
              <a:rPr lang="en-US" dirty="0">
                <a:solidFill>
                  <a:srgbClr val="FFFF00"/>
                </a:solidFill>
              </a:rPr>
              <a:t>The </a:t>
            </a:r>
            <a:r>
              <a:rPr lang="en-US" b="1" dirty="0">
                <a:solidFill>
                  <a:srgbClr val="FFFF00"/>
                </a:solidFill>
              </a:rPr>
              <a:t>Emotional Load Index (ELI)</a:t>
            </a:r>
            <a:r>
              <a:rPr lang="en-US" dirty="0">
                <a:solidFill>
                  <a:srgbClr val="FFFF00"/>
                </a:solidFill>
              </a:rPr>
              <a:t> is a single number that measures </a:t>
            </a:r>
            <a:r>
              <a:rPr lang="en-US" b="1" dirty="0">
                <a:solidFill>
                  <a:srgbClr val="FFFF00"/>
                </a:solidFill>
              </a:rPr>
              <a:t>how much emotional stress a person is carrying</a:t>
            </a:r>
            <a:r>
              <a:rPr lang="en-US" dirty="0">
                <a:solidFill>
                  <a:srgbClr val="FFFF00"/>
                </a:solidFill>
              </a:rPr>
              <a:t> by combining: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What the person FEELS</a:t>
            </a:r>
            <a:r>
              <a:rPr lang="en-US" dirty="0">
                <a:solidFill>
                  <a:srgbClr val="FFFF00"/>
                </a:solidFill>
              </a:rPr>
              <a:t> (Stress Questionnaire)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What their autonomic nervous system SHOWS</a:t>
            </a:r>
            <a:r>
              <a:rPr lang="en-US" dirty="0">
                <a:solidFill>
                  <a:srgbClr val="FFFF00"/>
                </a:solidFill>
              </a:rPr>
              <a:t> (HRV Stress Index)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What their brainstem and limbic system are doing</a:t>
            </a:r>
            <a:r>
              <a:rPr lang="en-US" dirty="0">
                <a:solidFill>
                  <a:srgbClr val="FFFF00"/>
                </a:solidFill>
              </a:rPr>
              <a:t> under stress (VLF%)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Whether their body is entering a polyvagal “freeze” state</a:t>
            </a:r>
            <a:r>
              <a:rPr lang="en-US" dirty="0">
                <a:solidFill>
                  <a:srgbClr val="FFFF00"/>
                </a:solidFill>
              </a:rPr>
              <a:t> (red-zone override)</a:t>
            </a:r>
          </a:p>
          <a:p>
            <a:pPr>
              <a:buNone/>
            </a:pPr>
            <a:r>
              <a:rPr lang="en-US" dirty="0">
                <a:solidFill>
                  <a:srgbClr val="FFFF00"/>
                </a:solidFill>
              </a:rPr>
              <a:t>ELI blends the </a:t>
            </a:r>
            <a:r>
              <a:rPr lang="en-US" b="1" dirty="0">
                <a:solidFill>
                  <a:srgbClr val="FFFF00"/>
                </a:solidFill>
              </a:rPr>
              <a:t>psychological</a:t>
            </a:r>
            <a:r>
              <a:rPr lang="en-US" dirty="0">
                <a:solidFill>
                  <a:srgbClr val="FFFF00"/>
                </a:solidFill>
              </a:rPr>
              <a:t>, </a:t>
            </a:r>
            <a:r>
              <a:rPr lang="en-US" b="1" dirty="0">
                <a:solidFill>
                  <a:srgbClr val="FFFF00"/>
                </a:solidFill>
              </a:rPr>
              <a:t>neurological</a:t>
            </a:r>
            <a:r>
              <a:rPr lang="en-US" dirty="0">
                <a:solidFill>
                  <a:srgbClr val="FFFF00"/>
                </a:solidFill>
              </a:rPr>
              <a:t>, and </a:t>
            </a:r>
            <a:r>
              <a:rPr lang="en-US" b="1" dirty="0">
                <a:solidFill>
                  <a:srgbClr val="FFFF00"/>
                </a:solidFill>
              </a:rPr>
              <a:t>physiological</a:t>
            </a:r>
            <a:r>
              <a:rPr lang="en-US" dirty="0">
                <a:solidFill>
                  <a:srgbClr val="FFFF00"/>
                </a:solidFill>
              </a:rPr>
              <a:t> aspects of emotional stress into </a:t>
            </a:r>
            <a:r>
              <a:rPr lang="en-US" b="1" dirty="0">
                <a:solidFill>
                  <a:srgbClr val="FFFF00"/>
                </a:solidFill>
              </a:rPr>
              <a:t>one score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9AF63-A80C-DD18-3CAA-3EE7C4069BC1}"/>
              </a:ext>
            </a:extLst>
          </p:cNvPr>
          <p:cNvSpPr txBox="1"/>
          <p:nvPr/>
        </p:nvSpPr>
        <p:spPr>
          <a:xfrm>
            <a:off x="4450080" y="496388"/>
            <a:ext cx="10775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</a:rPr>
              <a:t>ELI</a:t>
            </a:r>
          </a:p>
        </p:txBody>
      </p:sp>
    </p:spTree>
    <p:extLst>
      <p:ext uri="{BB962C8B-B14F-4D97-AF65-F5344CB8AC3E}">
        <p14:creationId xmlns:p14="http://schemas.microsoft.com/office/powerpoint/2010/main" val="37133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06DBB5-B0C9-320E-42C8-36BBBCB5C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418159"/>
              </p:ext>
            </p:extLst>
          </p:nvPr>
        </p:nvGraphicFramePr>
        <p:xfrm>
          <a:off x="702128" y="1045639"/>
          <a:ext cx="8941526" cy="580043"/>
        </p:xfrm>
        <a:graphic>
          <a:graphicData uri="http://schemas.openxmlformats.org/drawingml/2006/table">
            <a:tbl>
              <a:tblPr/>
              <a:tblGrid>
                <a:gridCol w="4470763">
                  <a:extLst>
                    <a:ext uri="{9D8B030D-6E8A-4147-A177-3AD203B41FA5}">
                      <a16:colId xmlns:a16="http://schemas.microsoft.com/office/drawing/2014/main" val="231664911"/>
                    </a:ext>
                  </a:extLst>
                </a:gridCol>
                <a:gridCol w="4470763">
                  <a:extLst>
                    <a:ext uri="{9D8B030D-6E8A-4147-A177-3AD203B41FA5}">
                      <a16:colId xmlns:a16="http://schemas.microsoft.com/office/drawing/2014/main" val="2010746265"/>
                    </a:ext>
                  </a:extLst>
                </a:gridCol>
              </a:tblGrid>
              <a:tr h="580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ELI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9425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A87292-5C0D-36FA-B72A-C62FCAB1D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831246"/>
              </p:ext>
            </p:extLst>
          </p:nvPr>
        </p:nvGraphicFramePr>
        <p:xfrm>
          <a:off x="428897" y="1862250"/>
          <a:ext cx="10515600" cy="3657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7815052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92527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0–25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Low emotional 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43968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C07A0B-1A5C-6D3C-220C-E9651776C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662752"/>
              </p:ext>
            </p:extLst>
          </p:nvPr>
        </p:nvGraphicFramePr>
        <p:xfrm>
          <a:off x="359228" y="2433750"/>
          <a:ext cx="10515600" cy="3657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1580926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07943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26–60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Moderate emotional 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6764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6C6484-C1E4-0A02-864C-263D61580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794941"/>
              </p:ext>
            </p:extLst>
          </p:nvPr>
        </p:nvGraphicFramePr>
        <p:xfrm>
          <a:off x="428897" y="3005250"/>
          <a:ext cx="10515600" cy="3657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31700270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86546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61+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High emotional 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7891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45B65E-991A-AE82-757E-8A1FD93E2DB4}"/>
              </a:ext>
            </a:extLst>
          </p:cNvPr>
          <p:cNvSpPr txBox="1"/>
          <p:nvPr/>
        </p:nvSpPr>
        <p:spPr>
          <a:xfrm>
            <a:off x="2734491" y="4268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</a:rPr>
              <a:t>Interprétation Ranges (for AI Output)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87F626-2717-D5A3-56B3-718335DB1BE9}"/>
              </a:ext>
            </a:extLst>
          </p:cNvPr>
          <p:cNvSpPr txBox="1"/>
          <p:nvPr/>
        </p:nvSpPr>
        <p:spPr>
          <a:xfrm>
            <a:off x="2124891" y="375663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AI always outputs: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The number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The category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One sentence interpretation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Example: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“ELI = 72 (High emotional load). This suggests significant emotional and autonomic strain requiring support.”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52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43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B79E18-6464-49A8-6AE5-58DB528ED593}"/>
              </a:ext>
            </a:extLst>
          </p:cNvPr>
          <p:cNvSpPr txBox="1"/>
          <p:nvPr/>
        </p:nvSpPr>
        <p:spPr>
          <a:xfrm>
            <a:off x="1567543" y="1593669"/>
            <a:ext cx="79770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Subjective Stress Index Questionnaire (Psychological Stress)</a:t>
            </a: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Where it comes from: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This is a </a:t>
            </a:r>
            <a:r>
              <a:rPr lang="en-US" b="1" dirty="0">
                <a:solidFill>
                  <a:schemeClr val="bg1"/>
                </a:solidFill>
              </a:rPr>
              <a:t>written questionnaire</a:t>
            </a:r>
            <a:r>
              <a:rPr lang="en-US" dirty="0">
                <a:solidFill>
                  <a:schemeClr val="bg1"/>
                </a:solidFill>
              </a:rPr>
              <a:t> the patient fills out, reporting how stressed they </a:t>
            </a:r>
            <a:r>
              <a:rPr lang="en-US" i="1" dirty="0">
                <a:solidFill>
                  <a:schemeClr val="bg1"/>
                </a:solidFill>
              </a:rPr>
              <a:t>feel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What it measures: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worry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emotional overwhelm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frustration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mental load</a:t>
            </a: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Why it matters: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Some people feel stressed even if their HRV looks okay.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Some people feel no stress even when their HRV is terrible.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So, we MUST include the </a:t>
            </a:r>
            <a:r>
              <a:rPr lang="en-US" b="1" dirty="0">
                <a:solidFill>
                  <a:schemeClr val="bg1"/>
                </a:solidFill>
              </a:rPr>
              <a:t>psychological component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This is the </a:t>
            </a:r>
            <a:r>
              <a:rPr lang="en-US" b="1" dirty="0">
                <a:solidFill>
                  <a:schemeClr val="bg1"/>
                </a:solidFill>
              </a:rPr>
              <a:t>mind’s experience</a:t>
            </a:r>
            <a:r>
              <a:rPr lang="en-US" dirty="0">
                <a:solidFill>
                  <a:schemeClr val="bg1"/>
                </a:solidFill>
              </a:rPr>
              <a:t> of stress.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ED01E-B06C-E8B1-B5B6-9E374D9933D8}"/>
              </a:ext>
            </a:extLst>
          </p:cNvPr>
          <p:cNvSpPr txBox="1"/>
          <p:nvPr/>
        </p:nvSpPr>
        <p:spPr>
          <a:xfrm>
            <a:off x="4598125" y="278675"/>
            <a:ext cx="10775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</a:rPr>
              <a:t>ELI</a:t>
            </a:r>
          </a:p>
        </p:txBody>
      </p:sp>
    </p:spTree>
    <p:extLst>
      <p:ext uri="{BB962C8B-B14F-4D97-AF65-F5344CB8AC3E}">
        <p14:creationId xmlns:p14="http://schemas.microsoft.com/office/powerpoint/2010/main" val="147380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87BC63-46D8-209F-157A-F51CFF029E39}"/>
              </a:ext>
            </a:extLst>
          </p:cNvPr>
          <p:cNvSpPr txBox="1"/>
          <p:nvPr/>
        </p:nvSpPr>
        <p:spPr>
          <a:xfrm>
            <a:off x="444137" y="70120"/>
            <a:ext cx="11321143" cy="489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HRV VLF% — What it actually means (explained simply)</a:t>
            </a: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Where it comes from: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VLF% is one of the three frequency ranges in HeartQuest HRV analysis.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HRV splits autonomic activity into three frequency bands: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VLF (Very Low Frequency)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LF (Low Frequency)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HF (High Frequency)</a:t>
            </a: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What VLF actually represents: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VLF is the part of HRV that reflects: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brainstem regulation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limbic system activation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deep emotional processing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chronic stress imprinting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CNS dysregulation</a:t>
            </a: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Why we use VLF in ELI: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VLF is the HRV marker that MOST closely tracks with </a:t>
            </a:r>
            <a:r>
              <a:rPr lang="en-US" b="1" dirty="0">
                <a:solidFill>
                  <a:schemeClr val="bg1"/>
                </a:solidFill>
              </a:rPr>
              <a:t>emotional dysregulation</a:t>
            </a:r>
            <a:r>
              <a:rPr lang="en-US" dirty="0">
                <a:solidFill>
                  <a:schemeClr val="bg1"/>
                </a:solidFill>
              </a:rPr>
              <a:t>, stress load, trauma patterns, and CNS overload.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EFBF5-0C3C-F13F-526F-B2B12075B374}"/>
              </a:ext>
            </a:extLst>
          </p:cNvPr>
          <p:cNvSpPr txBox="1"/>
          <p:nvPr/>
        </p:nvSpPr>
        <p:spPr>
          <a:xfrm>
            <a:off x="426720" y="4967229"/>
            <a:ext cx="104154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FFC000"/>
                </a:solidFill>
              </a:rPr>
              <a:t>In emotional disorders: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VLF is usually </a:t>
            </a:r>
            <a:r>
              <a:rPr lang="en-US" b="1" dirty="0">
                <a:solidFill>
                  <a:srgbClr val="FFC000"/>
                </a:solidFill>
              </a:rPr>
              <a:t>very high</a:t>
            </a:r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VLF rises sharply when emotional stress becomes overwhelming</a:t>
            </a:r>
          </a:p>
          <a:p>
            <a:pPr>
              <a:buNone/>
            </a:pPr>
            <a:r>
              <a:rPr lang="en-US" dirty="0">
                <a:solidFill>
                  <a:srgbClr val="FFC000"/>
                </a:solidFill>
              </a:rPr>
              <a:t>So, VLF% is our </a:t>
            </a:r>
            <a:r>
              <a:rPr lang="en-US" b="1" dirty="0">
                <a:solidFill>
                  <a:srgbClr val="FFC000"/>
                </a:solidFill>
              </a:rPr>
              <a:t>window into the brain’s emotional centers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  <a:p>
            <a:pPr>
              <a:buNone/>
            </a:pPr>
            <a:r>
              <a:rPr lang="en-US" dirty="0">
                <a:solidFill>
                  <a:srgbClr val="FFC000"/>
                </a:solidFill>
              </a:rPr>
              <a:t>👉 </a:t>
            </a:r>
            <a:r>
              <a:rPr lang="en-US" b="1" dirty="0">
                <a:solidFill>
                  <a:srgbClr val="FFC000"/>
                </a:solidFill>
              </a:rPr>
              <a:t>The questionnaire measures the mind. VLF% measures the brain.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D740CD-4AC3-858E-6011-DD7583F54920}"/>
              </a:ext>
            </a:extLst>
          </p:cNvPr>
          <p:cNvSpPr/>
          <p:nvPr/>
        </p:nvSpPr>
        <p:spPr>
          <a:xfrm>
            <a:off x="5974079" y="1691134"/>
            <a:ext cx="1872343" cy="16023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VLF</a:t>
            </a:r>
          </a:p>
        </p:txBody>
      </p:sp>
    </p:spTree>
    <p:extLst>
      <p:ext uri="{BB962C8B-B14F-4D97-AF65-F5344CB8AC3E}">
        <p14:creationId xmlns:p14="http://schemas.microsoft.com/office/powerpoint/2010/main" val="188228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DDE831-5480-B4F9-B432-091522D7957C}"/>
              </a:ext>
            </a:extLst>
          </p:cNvPr>
          <p:cNvSpPr txBox="1"/>
          <p:nvPr/>
        </p:nvSpPr>
        <p:spPr>
          <a:xfrm>
            <a:off x="513807" y="329140"/>
            <a:ext cx="58521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C000"/>
                </a:solidFill>
              </a:rPr>
              <a:t>HRV Stress Index — The BODY’s stress (autonomic strain)</a:t>
            </a:r>
          </a:p>
          <a:p>
            <a:pPr>
              <a:buNone/>
            </a:pPr>
            <a:r>
              <a:rPr lang="en-US" b="1" dirty="0">
                <a:solidFill>
                  <a:srgbClr val="FFC000"/>
                </a:solidFill>
              </a:rPr>
              <a:t>Where it comes from: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This comes directly from HQP’s HRV panel.</a:t>
            </a:r>
          </a:p>
          <a:p>
            <a:pPr>
              <a:buNone/>
            </a:pPr>
            <a:r>
              <a:rPr lang="en-US" b="1" dirty="0">
                <a:solidFill>
                  <a:srgbClr val="FFC000"/>
                </a:solidFill>
              </a:rPr>
              <a:t>What it measures:</a:t>
            </a:r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sympathetic activation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fight/flight load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physical stress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autonomic tension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adrenal strain</a:t>
            </a:r>
          </a:p>
          <a:p>
            <a:pPr>
              <a:buNone/>
            </a:pPr>
            <a:r>
              <a:rPr lang="en-US" b="1" dirty="0">
                <a:solidFill>
                  <a:srgbClr val="FFC000"/>
                </a:solidFill>
              </a:rPr>
              <a:t>Why it matters: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This is the </a:t>
            </a:r>
            <a:r>
              <a:rPr lang="en-US" b="1" dirty="0">
                <a:solidFill>
                  <a:srgbClr val="FFC000"/>
                </a:solidFill>
              </a:rPr>
              <a:t>objective physiological stress</a:t>
            </a:r>
            <a:r>
              <a:rPr lang="en-US" dirty="0">
                <a:solidFill>
                  <a:srgbClr val="FFC000"/>
                </a:solidFill>
              </a:rPr>
              <a:t> in the body.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5F77-7AF7-1A97-3243-DEBD69524DDE}"/>
              </a:ext>
            </a:extLst>
          </p:cNvPr>
          <p:cNvSpPr txBox="1"/>
          <p:nvPr/>
        </p:nvSpPr>
        <p:spPr>
          <a:xfrm>
            <a:off x="557349" y="363220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FFFF00"/>
                </a:solidFill>
              </a:rPr>
              <a:t>👉 </a:t>
            </a:r>
            <a:r>
              <a:rPr lang="en-US" b="1" dirty="0">
                <a:solidFill>
                  <a:srgbClr val="FFFF00"/>
                </a:solidFill>
              </a:rPr>
              <a:t>This is NOT the same as the Stress Questionnaire.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They are two different inputs: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Questionnaire = emotional and psychological stress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HRV Stress Index = physical/autonomic stress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76750-0A0D-D314-2E6C-536379BA0A8A}"/>
              </a:ext>
            </a:extLst>
          </p:cNvPr>
          <p:cNvSpPr txBox="1"/>
          <p:nvPr/>
        </p:nvSpPr>
        <p:spPr>
          <a:xfrm>
            <a:off x="644434" y="53278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Both are needed for the full picture.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968F8-C90D-0AF6-513D-460CEABB70CA}"/>
              </a:ext>
            </a:extLst>
          </p:cNvPr>
          <p:cNvSpPr/>
          <p:nvPr/>
        </p:nvSpPr>
        <p:spPr>
          <a:xfrm>
            <a:off x="9274629" y="329140"/>
            <a:ext cx="69669" cy="4998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D3C4D-9F62-88ED-4AED-D2CDD27A879F}"/>
              </a:ext>
            </a:extLst>
          </p:cNvPr>
          <p:cNvSpPr txBox="1"/>
          <p:nvPr/>
        </p:nvSpPr>
        <p:spPr>
          <a:xfrm>
            <a:off x="6365967" y="1570761"/>
            <a:ext cx="269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Stress Index Questionnaires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F6466-DC6C-90B3-18CF-9745DAE29932}"/>
              </a:ext>
            </a:extLst>
          </p:cNvPr>
          <p:cNvSpPr txBox="1"/>
          <p:nvPr/>
        </p:nvSpPr>
        <p:spPr>
          <a:xfrm>
            <a:off x="9309463" y="1715102"/>
            <a:ext cx="277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HQP Stress INDEX</a:t>
            </a:r>
          </a:p>
        </p:txBody>
      </p:sp>
    </p:spTree>
    <p:extLst>
      <p:ext uri="{BB962C8B-B14F-4D97-AF65-F5344CB8AC3E}">
        <p14:creationId xmlns:p14="http://schemas.microsoft.com/office/powerpoint/2010/main" val="3939744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AB5ED0-2FB5-112F-8191-F040898F2667}"/>
              </a:ext>
            </a:extLst>
          </p:cNvPr>
          <p:cNvSpPr txBox="1"/>
          <p:nvPr/>
        </p:nvSpPr>
        <p:spPr>
          <a:xfrm>
            <a:off x="641178" y="496977"/>
            <a:ext cx="60965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FFC000"/>
                </a:solidFill>
              </a:rPr>
              <a:t>Polyvagal Freeze Rule — What it really means</a:t>
            </a:r>
          </a:p>
          <a:p>
            <a:pPr>
              <a:buNone/>
            </a:pPr>
            <a:r>
              <a:rPr lang="en-US" b="1" dirty="0">
                <a:solidFill>
                  <a:srgbClr val="FFC000"/>
                </a:solidFill>
              </a:rPr>
              <a:t>Where it comes from: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Freeze state appears in HQP when </a:t>
            </a:r>
            <a:r>
              <a:rPr lang="en-US" b="1" dirty="0">
                <a:solidFill>
                  <a:srgbClr val="FFC000"/>
                </a:solidFill>
              </a:rPr>
              <a:t>three parameters are all in the red</a:t>
            </a:r>
            <a:r>
              <a:rPr lang="en-US" dirty="0">
                <a:solidFill>
                  <a:srgbClr val="FFC000"/>
                </a:solidFill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Parasympathetic Activity = red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Energy Index = red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Polyvagal indicator = red</a:t>
            </a:r>
          </a:p>
          <a:p>
            <a:pPr>
              <a:buNone/>
            </a:pPr>
            <a:r>
              <a:rPr lang="en-US" b="1" dirty="0">
                <a:solidFill>
                  <a:srgbClr val="FFC000"/>
                </a:solidFill>
              </a:rPr>
              <a:t>What freeze means: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The body is no longer fighting the stress; it collapses inward: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shutdown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immobilization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emotional overwhelm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dorsal vagal dominance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84B0F-E90F-626D-E751-DDAD21B25E86}"/>
              </a:ext>
            </a:extLst>
          </p:cNvPr>
          <p:cNvSpPr txBox="1"/>
          <p:nvPr/>
        </p:nvSpPr>
        <p:spPr>
          <a:xfrm>
            <a:off x="641178" y="4514363"/>
            <a:ext cx="4312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Why ELI adds +10 points for freeze: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Freeze is severe.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It MUST move ELI upward automatically.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👉 </a:t>
            </a:r>
            <a:r>
              <a:rPr lang="en-US" b="1" dirty="0">
                <a:solidFill>
                  <a:schemeClr val="bg1"/>
                </a:solidFill>
              </a:rPr>
              <a:t>Freeze is a state, not a number.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It only adds 10 or zero.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0036F-E02B-4ECD-1B76-761BA67D6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84" y="501320"/>
            <a:ext cx="4098862" cy="3688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BA14BA-BD11-691B-3E4E-9E83404B90D0}"/>
              </a:ext>
            </a:extLst>
          </p:cNvPr>
          <p:cNvSpPr txBox="1"/>
          <p:nvPr/>
        </p:nvSpPr>
        <p:spPr>
          <a:xfrm>
            <a:off x="7927848" y="4113933"/>
            <a:ext cx="2635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Freeze</a:t>
            </a:r>
          </a:p>
        </p:txBody>
      </p:sp>
    </p:spTree>
    <p:extLst>
      <p:ext uri="{BB962C8B-B14F-4D97-AF65-F5344CB8AC3E}">
        <p14:creationId xmlns:p14="http://schemas.microsoft.com/office/powerpoint/2010/main" val="39185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340E5E-275F-21FB-DB2D-A23037974884}"/>
              </a:ext>
            </a:extLst>
          </p:cNvPr>
          <p:cNvSpPr txBox="1"/>
          <p:nvPr/>
        </p:nvSpPr>
        <p:spPr>
          <a:xfrm>
            <a:off x="402680" y="212735"/>
            <a:ext cx="6094854" cy="643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Explain Why These Weights Exist ✔ Stress Questionnaire × 4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</a:rPr>
              <a:t>Emotions and thoughts have the </a:t>
            </a:r>
            <a:r>
              <a:rPr lang="en-US" sz="2400" b="1" dirty="0">
                <a:solidFill>
                  <a:schemeClr val="bg1"/>
                </a:solidFill>
              </a:rPr>
              <a:t>strongest influence</a:t>
            </a:r>
            <a:r>
              <a:rPr lang="en-US" sz="2400" dirty="0">
                <a:solidFill>
                  <a:schemeClr val="bg1"/>
                </a:solidFill>
              </a:rPr>
              <a:t> on stress.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That is why the psychological component is weighted the highest.</a:t>
            </a: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✔ VLF% × 3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</a:rPr>
              <a:t>VLF reflects </a:t>
            </a:r>
            <a:r>
              <a:rPr lang="en-US" sz="2400" b="1" dirty="0">
                <a:solidFill>
                  <a:schemeClr val="bg1"/>
                </a:solidFill>
              </a:rPr>
              <a:t>brain-based emotional stress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It is the second most important driver of emotional load.</a:t>
            </a: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✔ HRV Stress Index × 2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</a:rPr>
              <a:t>Physical/autonomic stress matters, but less than emotional stress.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So, it gets a moderate weight.</a:t>
            </a: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✔ Freeze Bonus (10 points)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</a:rPr>
              <a:t>Freeze is dangerous and must push ELI upward.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Not a multiplier — just a flat additio</a:t>
            </a:r>
            <a:r>
              <a:rPr lang="en-US" sz="2800" dirty="0">
                <a:solidFill>
                  <a:schemeClr val="bg1"/>
                </a:solidFill>
              </a:rPr>
              <a:t>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AFE17-3348-B2D1-62F5-DF77B102F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7" y="765810"/>
            <a:ext cx="2981493" cy="532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A2242-BCFA-D367-7C8F-114B801BA851}"/>
              </a:ext>
            </a:extLst>
          </p:cNvPr>
          <p:cNvSpPr txBox="1"/>
          <p:nvPr/>
        </p:nvSpPr>
        <p:spPr>
          <a:xfrm>
            <a:off x="932059" y="560823"/>
            <a:ext cx="51639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</a:rPr>
              <a:t>🔵 Score Categories (What AI must output)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0–25</a:t>
            </a:r>
            <a:r>
              <a:rPr lang="en-US" sz="3200" dirty="0">
                <a:solidFill>
                  <a:schemeClr val="bg1"/>
                </a:solidFill>
              </a:rPr>
              <a:t> → Low emotional load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26–60</a:t>
            </a:r>
            <a:r>
              <a:rPr lang="en-US" sz="3200" dirty="0">
                <a:solidFill>
                  <a:schemeClr val="bg1"/>
                </a:solidFill>
              </a:rPr>
              <a:t> → Moderate emotional load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61+</a:t>
            </a:r>
            <a:r>
              <a:rPr lang="en-US" sz="3200" dirty="0">
                <a:solidFill>
                  <a:schemeClr val="bg1"/>
                </a:solidFill>
              </a:rPr>
              <a:t> → High emotional load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13FB0-CE87-F088-51DC-28699D0E9E53}"/>
              </a:ext>
            </a:extLst>
          </p:cNvPr>
          <p:cNvSpPr txBox="1"/>
          <p:nvPr/>
        </p:nvSpPr>
        <p:spPr>
          <a:xfrm>
            <a:off x="743049" y="4083537"/>
            <a:ext cx="60948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ELI = 74 (High emotional load). This indicates significant emotional and autonomic strain.”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D8404-0D03-E5A8-9841-798FA863D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377" y="854941"/>
            <a:ext cx="4289714" cy="42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8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3713A2-BE3C-DDF9-9801-5117B0E8140D}"/>
              </a:ext>
            </a:extLst>
          </p:cNvPr>
          <p:cNvSpPr txBox="1"/>
          <p:nvPr/>
        </p:nvSpPr>
        <p:spPr>
          <a:xfrm>
            <a:off x="3326674" y="278674"/>
            <a:ext cx="7058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What is Emotional Load Index (ELI)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2A16A-5528-E2B6-34DB-004E9405D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988"/>
            <a:ext cx="3545261" cy="4051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BA8E1-BA99-1116-9E1B-455F24262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35" y="801894"/>
            <a:ext cx="3784339" cy="4204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142A4A-97E1-B153-73AC-FF71C628E286}"/>
              </a:ext>
            </a:extLst>
          </p:cNvPr>
          <p:cNvSpPr txBox="1"/>
          <p:nvPr/>
        </p:nvSpPr>
        <p:spPr>
          <a:xfrm>
            <a:off x="3384448" y="1397675"/>
            <a:ext cx="61909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What ELI Is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ELI is a </a:t>
            </a:r>
            <a:r>
              <a:rPr lang="en-US" b="1" dirty="0">
                <a:solidFill>
                  <a:schemeClr val="bg1"/>
                </a:solidFill>
              </a:rPr>
              <a:t>combined emotional-load score</a:t>
            </a:r>
            <a:r>
              <a:rPr lang="en-US" dirty="0">
                <a:solidFill>
                  <a:schemeClr val="bg1"/>
                </a:solidFill>
              </a:rPr>
              <a:t> derived from: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Subjective Stress Index Questionnaire</a:t>
            </a:r>
            <a:r>
              <a:rPr lang="en-US" dirty="0">
                <a:solidFill>
                  <a:schemeClr val="bg1"/>
                </a:solidFill>
              </a:rPr>
              <a:t> (psychological load)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HRV VLF%</a:t>
            </a:r>
            <a:r>
              <a:rPr lang="en-US" dirty="0">
                <a:solidFill>
                  <a:schemeClr val="bg1"/>
                </a:solidFill>
              </a:rPr>
              <a:t> (central nervous system + emotional dysregulation load)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HRV Stress Index</a:t>
            </a:r>
            <a:r>
              <a:rPr lang="en-US" dirty="0">
                <a:solidFill>
                  <a:schemeClr val="bg1"/>
                </a:solidFill>
              </a:rPr>
              <a:t> (physiological/autonomic load)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Polyvagal Freeze Rule</a:t>
            </a:r>
            <a:r>
              <a:rPr lang="en-US" dirty="0">
                <a:solidFill>
                  <a:schemeClr val="bg1"/>
                </a:solidFill>
              </a:rPr>
              <a:t> (red-zone override)</a:t>
            </a:r>
          </a:p>
        </p:txBody>
      </p:sp>
    </p:spTree>
    <p:extLst>
      <p:ext uri="{BB962C8B-B14F-4D97-AF65-F5344CB8AC3E}">
        <p14:creationId xmlns:p14="http://schemas.microsoft.com/office/powerpoint/2010/main" val="1822799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1645</Words>
  <Application>Microsoft Office PowerPoint</Application>
  <PresentationFormat>Widescreen</PresentationFormat>
  <Paragraphs>205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Kessler</dc:creator>
  <cp:lastModifiedBy>Michael Kessler</cp:lastModifiedBy>
  <cp:revision>13</cp:revision>
  <dcterms:created xsi:type="dcterms:W3CDTF">2026-01-24T03:28:12Z</dcterms:created>
  <dcterms:modified xsi:type="dcterms:W3CDTF">2026-01-24T12:35:04Z</dcterms:modified>
</cp:coreProperties>
</file>